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532" r:id="rId186"/>
    <p:sldId id="533" r:id="rId187"/>
    <p:sldId id="534" r:id="rId188"/>
    <p:sldId id="535" r:id="rId189"/>
    <p:sldId id="536" r:id="rId190"/>
    <p:sldId id="539" r:id="rId191"/>
    <p:sldId id="376" r:id="rId192"/>
    <p:sldId id="509" r:id="rId193"/>
    <p:sldId id="377" r:id="rId194"/>
    <p:sldId id="378" r:id="rId195"/>
    <p:sldId id="510" r:id="rId196"/>
    <p:sldId id="379" r:id="rId197"/>
    <p:sldId id="380" r:id="rId198"/>
    <p:sldId id="335" r:id="rId199"/>
    <p:sldId id="336" r:id="rId200"/>
    <p:sldId id="526" r:id="rId201"/>
    <p:sldId id="527" r:id="rId202"/>
    <p:sldId id="540" r:id="rId203"/>
    <p:sldId id="541" r:id="rId204"/>
    <p:sldId id="542" r:id="rId205"/>
    <p:sldId id="543" r:id="rId206"/>
    <p:sldId id="544" r:id="rId207"/>
    <p:sldId id="345" r:id="rId2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FF"/>
    <a:srgbClr val="009900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6" autoAdjust="0"/>
    <p:restoredTop sz="90379" autoAdjust="0"/>
  </p:normalViewPr>
  <p:slideViewPr>
    <p:cSldViewPr snapToGrid="0">
      <p:cViewPr>
        <p:scale>
          <a:sx n="33" d="100"/>
          <a:sy n="33" d="100"/>
        </p:scale>
        <p:origin x="6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https://www.geeksforgeeks.org/the-skyline-problem-using-divide-and-conquer-algorithm/</a:t>
            </a:r>
          </a:p>
          <a:p>
            <a:r>
              <a:rPr lang="en-US" altLang="ko-KR"/>
              <a:t>https://www.geeksforgeeks.org/the-skyline-problem-set-2/</a:t>
            </a:r>
            <a:endParaRPr lang="en-US" altLang="ko-KR" dirty="0"/>
          </a:p>
          <a:p>
            <a:r>
              <a:rPr lang="en-US" altLang="ko-KR" dirty="0"/>
              <a:t>https://www.youtube.com/watch?v=GSBLe8cKu0s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5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25312"/>
              </p:ext>
            </p:extLst>
          </p:nvPr>
        </p:nvGraphicFramePr>
        <p:xfrm>
          <a:off x="125130" y="868119"/>
          <a:ext cx="70358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of an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O(sqrt(x)) [Naive], O(log x) [Binary Search, Built-in], O(1) [Exponential]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Square Root of Integer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67812"/>
              </p:ext>
            </p:extLst>
          </p:nvPr>
        </p:nvGraphicFramePr>
        <p:xfrm>
          <a:off x="125130" y="1678574"/>
          <a:ext cx="19418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O(sqrt(x))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res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while(res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A1823D-7C76-81D8-9344-36CE66BA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9872"/>
              </p:ext>
            </p:extLst>
          </p:nvPr>
        </p:nvGraphicFramePr>
        <p:xfrm>
          <a:off x="2169867" y="1678574"/>
          <a:ext cx="21831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1, e = x/2,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 *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B56C64-DCA0-2B14-59FE-91C3C989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770"/>
              </p:ext>
            </p:extLst>
          </p:nvPr>
        </p:nvGraphicFramePr>
        <p:xfrm>
          <a:off x="4455904" y="1678574"/>
          <a:ext cx="191325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4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SquareRoot_BuiltIn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95956F2-CB08-0FD7-F6D9-B5426230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91886"/>
              </p:ext>
            </p:extLst>
          </p:nvPr>
        </p:nvGraphicFramePr>
        <p:xfrm>
          <a:off x="6472066" y="1678574"/>
          <a:ext cx="196881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5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SquareRoot_Exponential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floor(res);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29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65405"/>
              </p:ext>
            </p:extLst>
          </p:nvPr>
        </p:nvGraphicFramePr>
        <p:xfrm>
          <a:off x="125130" y="868119"/>
          <a:ext cx="597801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8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Frequency of each element in a limited range array in less than O(n) time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요소들의 빈도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Hash], O(m log 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Find Freq of Elements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22633"/>
              </p:ext>
            </p:extLst>
          </p:nvPr>
        </p:nvGraphicFramePr>
        <p:xfrm>
          <a:off x="125130" y="1660564"/>
          <a:ext cx="24418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E7C958-5E89-6F80-87BF-E3AA96D74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86660"/>
              </p:ext>
            </p:extLst>
          </p:nvPr>
        </p:nvGraphicFramePr>
        <p:xfrm>
          <a:off x="2725814" y="1670135"/>
          <a:ext cx="2413318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FindFrequency_Hash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AD22553-195D-C9AF-D00B-3BAA789F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77377"/>
              </p:ext>
            </p:extLst>
          </p:nvPr>
        </p:nvGraphicFramePr>
        <p:xfrm>
          <a:off x="5297923" y="1660564"/>
          <a:ext cx="40293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[low]] += high - low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mid,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high,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56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5701"/>
              </p:ext>
            </p:extLst>
          </p:nvPr>
        </p:nvGraphicFramePr>
        <p:xfrm>
          <a:off x="125130" y="868119"/>
          <a:ext cx="86836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36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cell(1x1)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 타일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(2X2)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채우는 법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Tiling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12"/>
              </p:ext>
            </p:extLst>
          </p:nvPr>
        </p:nvGraphicFramePr>
        <p:xfrm>
          <a:off x="7782346" y="1603071"/>
          <a:ext cx="430879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x1, int y1, int x2, int y2, int x3, int y3){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board[x1][y1] = board[x2][y2] = board[x3][y3]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n,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=x;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j=y;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x, y);//Quadrant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y);//Quadrant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 , 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grid = pow(2,k);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board(grid, vector&lt;int&gt;(grid,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board[0][0]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grid, 0,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("%2d ",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F6A1C8-53CD-9CE0-049E-5E81B4200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80598"/>
              </p:ext>
            </p:extLst>
          </p:nvPr>
        </p:nvGraphicFramePr>
        <p:xfrm>
          <a:off x="1233081" y="2396710"/>
          <a:ext cx="3744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64672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523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5FB846-C78A-100B-4264-7245835C5DD8}"/>
              </a:ext>
            </a:extLst>
          </p:cNvPr>
          <p:cNvCxnSpPr>
            <a:cxnSpLocks/>
          </p:cNvCxnSpPr>
          <p:nvPr/>
        </p:nvCxnSpPr>
        <p:spPr>
          <a:xfrm>
            <a:off x="1087655" y="2638910"/>
            <a:ext cx="3609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D9D0C8-EB7F-4D5C-D46D-7624C3D4DFDC}"/>
              </a:ext>
            </a:extLst>
          </p:cNvPr>
          <p:cNvSpPr txBox="1"/>
          <p:nvPr/>
        </p:nvSpPr>
        <p:spPr>
          <a:xfrm>
            <a:off x="100862" y="2520399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Missing cell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013D3F-BE57-14A1-C512-AB146534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70148"/>
              </p:ext>
            </p:extLst>
          </p:nvPr>
        </p:nvGraphicFramePr>
        <p:xfrm>
          <a:off x="5628000" y="2396710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D7EA03-F9A8-5B97-7684-BA51D4911495}"/>
              </a:ext>
            </a:extLst>
          </p:cNvPr>
          <p:cNvCxnSpPr>
            <a:cxnSpLocks/>
          </p:cNvCxnSpPr>
          <p:nvPr/>
        </p:nvCxnSpPr>
        <p:spPr>
          <a:xfrm flipV="1">
            <a:off x="6277448" y="3140496"/>
            <a:ext cx="0" cy="3844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F264C3-243B-0972-9E25-B21854136FD0}"/>
              </a:ext>
            </a:extLst>
          </p:cNvPr>
          <p:cNvSpPr txBox="1"/>
          <p:nvPr/>
        </p:nvSpPr>
        <p:spPr>
          <a:xfrm>
            <a:off x="5787006" y="3561555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 Tile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2F1B3-F389-7167-0DFD-25B481D5DC6A}"/>
              </a:ext>
            </a:extLst>
          </p:cNvPr>
          <p:cNvCxnSpPr>
            <a:cxnSpLocks/>
          </p:cNvCxnSpPr>
          <p:nvPr/>
        </p:nvCxnSpPr>
        <p:spPr>
          <a:xfrm>
            <a:off x="3096109" y="2152987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FD3E2-E61C-62FC-CAAB-B3A34D6C1E07}"/>
              </a:ext>
            </a:extLst>
          </p:cNvPr>
          <p:cNvSpPr txBox="1"/>
          <p:nvPr/>
        </p:nvSpPr>
        <p:spPr>
          <a:xfrm>
            <a:off x="2660199" y="1885460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35585B-AD54-38E6-BFCD-F2CEC731F273}"/>
              </a:ext>
            </a:extLst>
          </p:cNvPr>
          <p:cNvCxnSpPr>
            <a:cxnSpLocks/>
          </p:cNvCxnSpPr>
          <p:nvPr/>
        </p:nvCxnSpPr>
        <p:spPr>
          <a:xfrm rot="16200000">
            <a:off x="3096109" y="2093631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FACBAE-9D86-6C85-B891-A6606CDDE8DF}"/>
              </a:ext>
            </a:extLst>
          </p:cNvPr>
          <p:cNvSpPr txBox="1"/>
          <p:nvPr/>
        </p:nvSpPr>
        <p:spPr>
          <a:xfrm>
            <a:off x="44723" y="4130993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93897-3A55-DBDE-05CA-059389F03BBB}"/>
              </a:ext>
            </a:extLst>
          </p:cNvPr>
          <p:cNvSpPr txBox="1"/>
          <p:nvPr/>
        </p:nvSpPr>
        <p:spPr>
          <a:xfrm>
            <a:off x="207554" y="2742604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(x, y)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B48A1-4034-680C-5B8B-305F61DE60A0}"/>
              </a:ext>
            </a:extLst>
          </p:cNvPr>
          <p:cNvSpPr txBox="1"/>
          <p:nvPr/>
        </p:nvSpPr>
        <p:spPr>
          <a:xfrm>
            <a:off x="3742101" y="2039185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y)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30325-64C8-647B-8D8C-04DD8B19B016}"/>
              </a:ext>
            </a:extLst>
          </p:cNvPr>
          <p:cNvCxnSpPr>
            <a:cxnSpLocks/>
          </p:cNvCxnSpPr>
          <p:nvPr/>
        </p:nvCxnSpPr>
        <p:spPr>
          <a:xfrm flipH="1">
            <a:off x="3378639" y="2234152"/>
            <a:ext cx="346338" cy="3678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B9D057-6CEE-FDB1-A022-385CED8E74A8}"/>
              </a:ext>
            </a:extLst>
          </p:cNvPr>
          <p:cNvSpPr txBox="1"/>
          <p:nvPr/>
        </p:nvSpPr>
        <p:spPr>
          <a:xfrm>
            <a:off x="237424" y="4773612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(x,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FA2254D-19F0-04B6-64E4-4BBB76562493}"/>
              </a:ext>
            </a:extLst>
          </p:cNvPr>
          <p:cNvCxnSpPr>
            <a:cxnSpLocks/>
          </p:cNvCxnSpPr>
          <p:nvPr/>
        </p:nvCxnSpPr>
        <p:spPr>
          <a:xfrm flipV="1">
            <a:off x="1003481" y="4517490"/>
            <a:ext cx="445081" cy="2911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623B99-2F84-ED04-F68A-A315838AC37C}"/>
              </a:ext>
            </a:extLst>
          </p:cNvPr>
          <p:cNvSpPr txBox="1"/>
          <p:nvPr/>
        </p:nvSpPr>
        <p:spPr>
          <a:xfrm>
            <a:off x="5292038" y="4427332"/>
            <a:ext cx="110091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8DDD02-5D44-10B2-8B7F-A164809B4F05}"/>
              </a:ext>
            </a:extLst>
          </p:cNvPr>
          <p:cNvCxnSpPr>
            <a:cxnSpLocks/>
          </p:cNvCxnSpPr>
          <p:nvPr/>
        </p:nvCxnSpPr>
        <p:spPr>
          <a:xfrm flipH="1">
            <a:off x="3434913" y="4518577"/>
            <a:ext cx="181904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060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20104"/>
              </p:ext>
            </p:extLst>
          </p:nvPr>
        </p:nvGraphicFramePr>
        <p:xfrm>
          <a:off x="125130" y="868119"/>
          <a:ext cx="60058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Skyline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평면에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 건물이 주어지면 겹친 선을 제거하여 지평선을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공통 바닥을 공유하고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(x-left, height, x-right)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[Multiset, Divide &amp; Conquer]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Skyline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53155"/>
              </p:ext>
            </p:extLst>
          </p:nvPr>
        </p:nvGraphicFramePr>
        <p:xfrm>
          <a:off x="6329318" y="868118"/>
          <a:ext cx="562197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238757202"/>
                    </a:ext>
                  </a:extLst>
                </a:gridCol>
              </a:tblGrid>
              <a:tr h="18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156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Building{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Strip{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left, 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Strip(int l = 0, int h 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height =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friend class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Skyline{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Skyline(int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cap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Strip[c];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~Skyline() {delete[]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count() {return n;}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Append(Strip*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-&gt;height);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Print(){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Skyline:: Skyline* Merge(Skyline* other){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Skyline(this-&gt;n + other-&gt;n);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 = 0, h2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 &amp;&amp; 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 &lt;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h1 =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x2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h2 = 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[j].height;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max(h1, 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res-&gt;Append(new Strip(x2,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this-&gt;n){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&lt; other-&gt;n){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res-&gt;Append(&amp;other-&gt;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(vector&lt;Building&gt;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Skyline* res = new Skyline(2);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[l].left,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[l].height));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res-&gt;Append(new Strip(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[l].right,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mid = (l + h)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Skyline*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-&gt;Merge(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delete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742E2D5-18C8-A286-6F96-5CEDADD9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44773"/>
              </p:ext>
            </p:extLst>
          </p:nvPr>
        </p:nvGraphicFramePr>
        <p:xfrm>
          <a:off x="125130" y="1859841"/>
          <a:ext cx="271176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94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00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wall;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l, h,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 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({l, -h});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({r, h});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skyline;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multiset&lt;int&gt;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w : wall){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wall_left_h.erase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top){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top =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wall_left_h.rbegin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skyline.push_back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top));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skyline)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11, 5}, {2, 6, 7}, {3, 13,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{12, 7, 16}, {14, 3, 25}, {19, 18, 22},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{23, 13, 29}, {24, 4, 28}};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Create_Skyline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254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8742"/>
              </p:ext>
            </p:extLst>
          </p:nvPr>
        </p:nvGraphicFramePr>
        <p:xfrm>
          <a:off x="125130" y="868119"/>
          <a:ext cx="735596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59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in a Row-wise and Column-wise Sorted 2D Array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행과 열이 오름차순으로 정렬되었고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행렬에 있는지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O(r log c) [Divide &amp; Conquer], O(n)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Search in Sorted Array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952"/>
              </p:ext>
            </p:extLst>
          </p:nvPr>
        </p:nvGraphicFramePr>
        <p:xfrm>
          <a:off x="7989964" y="871246"/>
          <a:ext cx="384683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er,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er)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er ||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er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",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 key &amp;&amp; i+1 &lt;= 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i+1,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if(j-1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CEBEB06-D0D7-08D1-5444-236937FB4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43843"/>
              </p:ext>
            </p:extLst>
          </p:nvPr>
        </p:nvGraphicFramePr>
        <p:xfrm>
          <a:off x="322661" y="3166375"/>
          <a:ext cx="3276000" cy="32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9A14F6-9269-BE5F-BC7F-12FE865A9364}"/>
              </a:ext>
            </a:extLst>
          </p:cNvPr>
          <p:cNvCxnSpPr>
            <a:cxnSpLocks/>
          </p:cNvCxnSpPr>
          <p:nvPr/>
        </p:nvCxnSpPr>
        <p:spPr>
          <a:xfrm>
            <a:off x="1957089" y="3015394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9270D7-C7CE-20FD-A60F-19CF2642322D}"/>
              </a:ext>
            </a:extLst>
          </p:cNvPr>
          <p:cNvSpPr txBox="1"/>
          <p:nvPr/>
        </p:nvSpPr>
        <p:spPr>
          <a:xfrm>
            <a:off x="1521179" y="275543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Mid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8DC902-7E3B-0F5E-7D73-3ED86B4E4CE6}"/>
              </a:ext>
            </a:extLst>
          </p:cNvPr>
          <p:cNvCxnSpPr>
            <a:cxnSpLocks/>
          </p:cNvCxnSpPr>
          <p:nvPr/>
        </p:nvCxnSpPr>
        <p:spPr>
          <a:xfrm rot="16200000">
            <a:off x="1957089" y="2967051"/>
            <a:ext cx="0" cy="3678259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F2F10A2-56A2-35A7-631F-F218AB49A077}"/>
              </a:ext>
            </a:extLst>
          </p:cNvPr>
          <p:cNvSpPr/>
          <p:nvPr/>
        </p:nvSpPr>
        <p:spPr>
          <a:xfrm>
            <a:off x="1833713" y="4680999"/>
            <a:ext cx="246752" cy="2467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68BC07-F45B-5A29-A57E-53621A9C120B}"/>
              </a:ext>
            </a:extLst>
          </p:cNvPr>
          <p:cNvSpPr/>
          <p:nvPr/>
        </p:nvSpPr>
        <p:spPr>
          <a:xfrm>
            <a:off x="1730807" y="3166374"/>
            <a:ext cx="1892880" cy="1897937"/>
          </a:xfrm>
          <a:prstGeom prst="rect">
            <a:avLst/>
          </a:prstGeom>
          <a:solidFill>
            <a:srgbClr val="33CC3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8DD8CF-06B2-04C3-2067-ABD76D73E60E}"/>
              </a:ext>
            </a:extLst>
          </p:cNvPr>
          <p:cNvSpPr/>
          <p:nvPr/>
        </p:nvSpPr>
        <p:spPr>
          <a:xfrm>
            <a:off x="322660" y="5064318"/>
            <a:ext cx="3276000" cy="137805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0F8168-BC2C-7F5E-6E92-928BA5A3F8EA}"/>
              </a:ext>
            </a:extLst>
          </p:cNvPr>
          <p:cNvSpPr/>
          <p:nvPr/>
        </p:nvSpPr>
        <p:spPr>
          <a:xfrm>
            <a:off x="322661" y="3172068"/>
            <a:ext cx="1408146" cy="327030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1A02F9-E77D-0C92-F3A9-5D7DBB0F12FC}"/>
              </a:ext>
            </a:extLst>
          </p:cNvPr>
          <p:cNvGrpSpPr/>
          <p:nvPr/>
        </p:nvGrpSpPr>
        <p:grpSpPr>
          <a:xfrm>
            <a:off x="322660" y="1766336"/>
            <a:ext cx="1605581" cy="981787"/>
            <a:chOff x="3931544" y="3326347"/>
            <a:chExt cx="1605581" cy="9817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561C02-385A-AB9C-DEBC-1AA79F36B210}"/>
                </a:ext>
              </a:extLst>
            </p:cNvPr>
            <p:cNvSpPr/>
            <p:nvPr/>
          </p:nvSpPr>
          <p:spPr>
            <a:xfrm>
              <a:off x="3931545" y="3326347"/>
              <a:ext cx="264995" cy="26570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9AD111-A78D-EC10-2954-AFAA39710D60}"/>
                </a:ext>
              </a:extLst>
            </p:cNvPr>
            <p:cNvSpPr/>
            <p:nvPr/>
          </p:nvSpPr>
          <p:spPr>
            <a:xfrm>
              <a:off x="3931544" y="3675698"/>
              <a:ext cx="264995" cy="26570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437EC8-E3C0-437E-017D-B163B8F1DECA}"/>
                </a:ext>
              </a:extLst>
            </p:cNvPr>
            <p:cNvSpPr/>
            <p:nvPr/>
          </p:nvSpPr>
          <p:spPr>
            <a:xfrm>
              <a:off x="3940895" y="4042431"/>
              <a:ext cx="264995" cy="265703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CF102F-08F0-BD91-37BC-1D9A5B4131ED}"/>
                </a:ext>
              </a:extLst>
            </p:cNvPr>
            <p:cNvSpPr txBox="1"/>
            <p:nvPr/>
          </p:nvSpPr>
          <p:spPr>
            <a:xfrm>
              <a:off x="4252025" y="3359224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80E0E9-5480-3D9C-344D-3B5DBDD8CD99}"/>
                </a:ext>
              </a:extLst>
            </p:cNvPr>
            <p:cNvSpPr txBox="1"/>
            <p:nvPr/>
          </p:nvSpPr>
          <p:spPr>
            <a:xfrm>
              <a:off x="4252025" y="3351476"/>
              <a:ext cx="871819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Common</a:t>
              </a:r>
              <a:endParaRPr lang="ko-KR" altLang="en-US" sz="1400" baseline="-250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7B079-903C-E9FB-5E5F-D9DD562F7454}"/>
                </a:ext>
              </a:extLst>
            </p:cNvPr>
            <p:cNvSpPr txBox="1"/>
            <p:nvPr/>
          </p:nvSpPr>
          <p:spPr>
            <a:xfrm>
              <a:off x="4290894" y="3697561"/>
              <a:ext cx="1246231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&lt;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9CCC6-C207-F8FA-EE04-50D1DEA3F7CD}"/>
                </a:ext>
              </a:extLst>
            </p:cNvPr>
            <p:cNvSpPr txBox="1"/>
            <p:nvPr/>
          </p:nvSpPr>
          <p:spPr>
            <a:xfrm>
              <a:off x="4290893" y="4059328"/>
              <a:ext cx="1055108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400" dirty="0">
                  <a:solidFill>
                    <a:srgbClr val="FFFF00"/>
                  </a:solidFill>
                  <a:effectLst>
                    <a:glow rad="50800">
                      <a:schemeClr val="tx1"/>
                    </a:glow>
                  </a:effectLst>
                </a:rPr>
                <a:t>Mid &gt; key</a:t>
              </a:r>
              <a:endParaRPr lang="ko-KR" altLang="en-US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99C6122-DBD5-9B8D-EDC1-062730BD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875"/>
              </p:ext>
            </p:extLst>
          </p:nvPr>
        </p:nvGraphicFramePr>
        <p:xfrm>
          <a:off x="3869298" y="2544533"/>
          <a:ext cx="4013518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3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r, int l, int 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if(mat[r][mid]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if(mat[r][mid]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&lt;= key &amp;&amp; 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][c-1] &gt;=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0, c-1, key)){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key &lt;&lt;","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DE37417-E033-599E-8FB9-CB62BC4A4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68668"/>
              </p:ext>
            </p:extLst>
          </p:nvPr>
        </p:nvGraphicFramePr>
        <p:xfrm>
          <a:off x="8008681" y="2990359"/>
          <a:ext cx="384683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key){//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small = mat[0][0], large = mat[n-1][n-1];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small || key &gt; large)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 j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j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found\n";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{10, 20, 30, 40},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{15, 25, 35, 45},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{27, 29, 37, 48},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{32, 33, 39, 50}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SearchAllSorted_Fast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84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49518"/>
              </p:ext>
            </p:extLst>
          </p:nvPr>
        </p:nvGraphicFramePr>
        <p:xfrm>
          <a:off x="125130" y="868119"/>
          <a:ext cx="944276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divisible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숫자가 주어지면 특정 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나눠지는지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자리의 숫자가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자리의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두 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10a+b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형식으로 바꾸고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a-2b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나누어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n=3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때와 마찬가지로 각 자리 숫자를 더하고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 떨어지는지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자리의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자리의 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% 11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 숫자에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 떨어질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2353  235 + 3*4 = 247  24 + 7*4 = 52  52 % 13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자리에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곱하고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숫자를 더한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될 때까지 반복하고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나눠지는지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divisible 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9340"/>
              </p:ext>
            </p:extLst>
          </p:nvPr>
        </p:nvGraphicFramePr>
        <p:xfrm>
          <a:off x="125130" y="5253475"/>
          <a:ext cx="1182970" cy="7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1370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21811"/>
              </p:ext>
            </p:extLst>
          </p:nvPr>
        </p:nvGraphicFramePr>
        <p:xfrm>
          <a:off x="125130" y="868119"/>
          <a:ext cx="71313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3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LCM(Least Common Multiple)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LCM(a, b) = a * b / GCD(a,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LCM(n) = x * LCM(n-1) / GCD(x, LCM(n-1)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GCD(Greatest Common Divisor)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GCD(b, a % b) [ b==0, return a]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GCD(b % a, a) [a==0, return b]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Stein’s GCD(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2 * GCD(a/2, b/2)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하나만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GCD(a/2, b) [a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=GCD(a,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b/2)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짝수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홀수일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GCD(a, b) = GCD(|a-b|/2,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GCD(a, b) = power(2, k) * b [k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짝수일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2*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Euclid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최적화 버전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b, c) = GCD(a, GCD(b, c)) = GCD(GCD(a, b), c) = GCD(GCD(a, c), b)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GCD(1, x) = 1, GCD(0,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b) = b, GCD(a, 0) = a, GCD(0, 0) =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GCD(LCM(x, y), LCM(x, z)) = LCM(x, GCD(y, z)) [O(log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GCD(a, b) = b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LCM &amp; GCD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84704"/>
              </p:ext>
            </p:extLst>
          </p:nvPr>
        </p:nvGraphicFramePr>
        <p:xfrm>
          <a:off x="7419971" y="868118"/>
          <a:ext cx="183070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num1, int num2){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(num2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num1;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(num2, num1 %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lcm_of_array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lcm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num1 =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num2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(num1, num2);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lcm = (lcm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lcm;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32FE05A-45D8-399D-82ED-726FB76E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96581"/>
              </p:ext>
            </p:extLst>
          </p:nvPr>
        </p:nvGraphicFramePr>
        <p:xfrm>
          <a:off x="9380004" y="879887"/>
          <a:ext cx="13655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(a &gt; 0 &amp;&amp; b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 = a %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= b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01C402-B8CB-CA20-E39C-A58ED9D0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60470"/>
              </p:ext>
            </p:extLst>
          </p:nvPr>
        </p:nvGraphicFramePr>
        <p:xfrm>
          <a:off x="7419971" y="2887897"/>
          <a:ext cx="1859280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gcd_Stein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a, int b){//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(k = 0; ((a | b) &amp; 1) == 0; ++k){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((a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((b &amp; 1)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 &gt;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swap(a, b); // Swap u and v.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(b -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 (b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 &lt;&lt;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6DF296-C56A-E0C3-A6C5-A9DDDA06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0331"/>
              </p:ext>
            </p:extLst>
          </p:nvPr>
        </p:nvGraphicFramePr>
        <p:xfrm>
          <a:off x="9380004" y="2495554"/>
          <a:ext cx="170688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CountPairs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/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k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n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28DE65-CF75-10F3-57DB-BC7B00585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52440"/>
              </p:ext>
            </p:extLst>
          </p:nvPr>
        </p:nvGraphicFramePr>
        <p:xfrm>
          <a:off x="9380004" y="4190759"/>
          <a:ext cx="20624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a, double b){//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(a &lt; 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(fabs(b) &lt; 0.001)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(b, a - floor(a / b) * b));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8808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106"/>
              </p:ext>
            </p:extLst>
          </p:nvPr>
        </p:nvGraphicFramePr>
        <p:xfrm>
          <a:off x="125130" y="868119"/>
          <a:ext cx="65182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Divisor of a Natural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약수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Naive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방법으로는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 향상을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sqrt()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사용하는 이유는 모든 약수를 나열했을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(sqrt(n), sqrt(n))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Find – All Divisor of a Natural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25537"/>
              </p:ext>
            </p:extLst>
          </p:nvPr>
        </p:nvGraphicFramePr>
        <p:xfrm>
          <a:off x="125130" y="2334591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89083"/>
              </p:ext>
            </p:extLst>
          </p:nvPr>
        </p:nvGraphicFramePr>
        <p:xfrm>
          <a:off x="2013196" y="2334591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88684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25059"/>
              </p:ext>
            </p:extLst>
          </p:nvPr>
        </p:nvGraphicFramePr>
        <p:xfrm>
          <a:off x="125130" y="868119"/>
          <a:ext cx="443103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1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크고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자기 자신으로만 나눠지는 자연수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모든 짝수 정수는 두 소수의 합으로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유일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소수는 항상 서로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(co-prime)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제외한 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6x-1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계산을 빠르게 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Wilson Theorem: (p-1) != (p-1)%p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Fermat’s Little Theorem: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n = 1 [1 ≤ a &lt; 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n)/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55075"/>
              </p:ext>
            </p:extLst>
          </p:nvPr>
        </p:nvGraphicFramePr>
        <p:xfrm>
          <a:off x="4770660" y="868119"/>
          <a:ext cx="17878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printDivisors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O(sqrt(n))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("%d %d 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D1D071-D880-0A38-3A17-5B0F7B07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41222"/>
              </p:ext>
            </p:extLst>
          </p:nvPr>
        </p:nvGraphicFramePr>
        <p:xfrm>
          <a:off x="6658726" y="868119"/>
          <a:ext cx="13592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printDivisors(int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 = 1; i * i &lt; 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(i - (n / i)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(; i &gt;= 1; i--)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(n % i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cout&lt;&lt;n / i&lt;&lt;"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08D707-17D3-A185-00B1-63CE9876A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14772"/>
              </p:ext>
            </p:extLst>
          </p:nvPr>
        </p:nvGraphicFramePr>
        <p:xfrm>
          <a:off x="8118167" y="868119"/>
          <a:ext cx="1975168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SieveOfEratosthenes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prime(n + 1, true);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*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 * 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prime[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p = 2; p &lt;= n; p++)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(prime[p])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0550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64037"/>
              </p:ext>
            </p:extLst>
          </p:nvPr>
        </p:nvGraphicFramePr>
        <p:xfrm>
          <a:off x="125130" y="868119"/>
          <a:ext cx="470560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6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Factor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소인수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소수이면서 인수가 되는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(12=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 설명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%2==0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sqrt(n)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증가하면서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n%i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O(sqrt(n))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Prime Factor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12063"/>
              </p:ext>
            </p:extLst>
          </p:nvPr>
        </p:nvGraphicFramePr>
        <p:xfrm>
          <a:off x="4770660" y="868119"/>
          <a:ext cx="1932305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3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primeFactors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(n % 2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2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= n/2;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sqrt(n);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(n %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 = n/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685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30698</TotalTime>
  <Words>97802</Words>
  <Application>Microsoft Office PowerPoint</Application>
  <PresentationFormat>와이드스크린</PresentationFormat>
  <Paragraphs>12405</Paragraphs>
  <Slides>207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207</vt:i4>
      </vt:variant>
    </vt:vector>
  </HeadingPairs>
  <TitlesOfParts>
    <vt:vector size="213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840</cp:revision>
  <dcterms:created xsi:type="dcterms:W3CDTF">2023-11-29T11:04:36Z</dcterms:created>
  <dcterms:modified xsi:type="dcterms:W3CDTF">2024-03-26T15:40:19Z</dcterms:modified>
</cp:coreProperties>
</file>